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5" r:id="rId5"/>
    <p:sldId id="260" r:id="rId6"/>
    <p:sldId id="272" r:id="rId7"/>
    <p:sldId id="263" r:id="rId8"/>
    <p:sldId id="285" r:id="rId9"/>
    <p:sldId id="290" r:id="rId10"/>
    <p:sldId id="264" r:id="rId11"/>
    <p:sldId id="289" r:id="rId12"/>
    <p:sldId id="281" r:id="rId13"/>
  </p:sldIdLst>
  <p:sldSz cx="12192000" cy="6858000"/>
  <p:notesSz cx="6858000" cy="9144000"/>
  <p:embeddedFontLst>
    <p:embeddedFont>
      <p:font typeface="KoreanYNSJG5R" panose="02020600000000000000" pitchFamily="18" charset="-127"/>
      <p:regular r:id="rId15"/>
    </p:embeddedFont>
    <p:embeddedFont>
      <p:font typeface="BM JUA OTF" panose="02020603020101020101" pitchFamily="18" charset="-127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KoreanYNSJG3R" panose="02020600000000000000" pitchFamily="18" charset="-127"/>
      <p:regular r:id="rId21"/>
    </p:embeddedFont>
    <p:embeddedFont>
      <p:font typeface="KoreanYNSJG4R" panose="02020600000000000000" pitchFamily="18" charset="-127"/>
      <p:regular r:id="rId22"/>
    </p:embeddedFont>
    <p:embeddedFont>
      <p:font typeface="Montserrat Black" panose="020F0502020204030204" pitchFamily="34" charset="0"/>
      <p:bold r:id="rId23"/>
      <p:italic r:id="rId24"/>
      <p:boldItalic r:id="rId25"/>
    </p:embeddedFont>
    <p:embeddedFont>
      <p:font typeface="Montserrat SemiBold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DEE"/>
    <a:srgbClr val="E9E9E9"/>
    <a:srgbClr val="E4E3E1"/>
    <a:srgbClr val="E6E4E5"/>
    <a:srgbClr val="D1D1CF"/>
    <a:srgbClr val="DEDEE0"/>
    <a:srgbClr val="E1E1E2"/>
    <a:srgbClr val="E8E2E2"/>
    <a:srgbClr val="EAEBED"/>
    <a:srgbClr val="EDEDED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66" autoAdjust="0"/>
    <p:restoredTop sz="96303" autoAdjust="0"/>
  </p:normalViewPr>
  <p:slideViewPr>
    <p:cSldViewPr snapToGrid="0" showGuides="1">
      <p:cViewPr>
        <p:scale>
          <a:sx n="102" d="100"/>
          <a:sy n="102" d="100"/>
        </p:scale>
        <p:origin x="2352" y="10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svg>
</file>

<file path=ppt/media/image17.jpeg>
</file>

<file path=ppt/media/image18.jpeg>
</file>

<file path=ppt/media/image19.png>
</file>

<file path=ppt/media/image2.jpeg>
</file>

<file path=ppt/media/image20.svg>
</file>

<file path=ppt/media/image21.jpe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ABD200-0F2D-0A49-A56D-9BE006D8F573}" type="datetimeFigureOut">
              <a:rPr kumimoji="1" lang="ko-Kore-KR" altLang="en-US" smtClean="0"/>
              <a:t>7/17/22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3FD86E-EE95-D848-8138-377B4987FC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00345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FD86E-EE95-D848-8138-377B4987FC94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20021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FD86E-EE95-D848-8138-377B4987FC94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1050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FD86E-EE95-D848-8138-377B4987FC94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8843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FD86E-EE95-D848-8138-377B4987FC94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89271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428E6-48F8-48FF-A4B7-7E67A9EE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A2431C-BDF3-4534-AED0-115F103A4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0173CB-01B9-4295-A804-D7D5973D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5FE16-77A0-484E-AEFD-FF537292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3DF25-2E65-49D3-8F6F-64AA1109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3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20652-E714-4A15-826F-1B53C70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14771D-DE0A-400C-8C59-8670E31F7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BEACB7-48C9-4FB8-8D34-7F4C6393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31818-B6CD-47B0-9353-395CC539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008922-CAE3-4884-AE59-2BC74144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4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371B8A-69A6-43D4-8783-6456E335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9DA1AA-3028-44E4-B5B0-C19BF61DC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BCD8D-3E10-4F33-BC43-EACB05C0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E365BE-78DE-4079-B7F3-706874E9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0D9E52-1AFA-4482-A474-91FF4C5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83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DBF82B-6C4A-4F6E-A362-B2BF3BD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E6E910-43A6-49D6-A1B5-99E3B0C27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DB3AC-66C4-4244-9CE9-54D71AA5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92C886-882E-440B-806C-B06DE508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323D2-1426-48F9-A93B-729E72E2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42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3C500-C8D9-4EBC-AC73-9F7D65F0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56CD17-259A-42E8-B64F-04C51B7C1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76CE5-8C59-42A2-A597-465DEAC8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312C6-1DCE-41BC-B5FA-FCFF5BE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339A5-69DC-4256-84CA-F160D48E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82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37A4D-E01E-45A7-B166-73EE7826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0D6757-7DA6-452C-9903-7536978F1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DCC3C8-286B-4184-8752-32BC3B116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A751A-C45B-42C8-893F-826B22E7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7210C-0EDE-42F3-A19F-12B3884B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15D590-E2D2-480C-AF73-67D855C5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0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3AF97-024B-4EF1-B5B6-2E362F07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41334B-2AA0-4E32-9445-B691EAB28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B62D6F-224F-4433-9752-11A255D3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04EE0E-6C7E-4160-86AA-136E97F9F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390FB9-7573-4784-A2A4-EDF1B3C59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4B30B-9C6A-4C96-8DB5-BCE9A09F7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A11AC4-2315-46FE-81A4-FE4B8434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2D39CB-CB92-40B8-9B0C-3FBBBDF9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89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32E25-F5B3-41EE-BD3B-6965721B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E1863-7C02-424B-AF80-CDB39671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99FB34-90A4-44A0-9CF8-F0BC0FE4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75702-4955-406C-919C-D35A1B8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06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6E1BA2-3103-4DB2-AAEB-ED1BAE45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5D5A54-85CA-45E5-9801-A3F15EEF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12AF2F-D0EC-4C7E-8979-4C17E3F4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1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A167-5C7C-4CD2-A3E4-B6F94583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21CEB6-C525-4AEB-BB3E-B13156901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96C9A-4472-4D30-BFAE-60CB397B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E3F16-D603-4838-BA1C-0C9EEDE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873C6-9D3A-4C62-9D46-88E6BAAB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A9C646-865F-49F4-8BDD-FB9A4DE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919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258A6-5AAD-4F1F-976F-EDB5FF72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4441E-0165-42AA-88F8-E53C4BAA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CA1E8-0D3C-4590-82E2-D018D6E61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674557-7FD9-416C-A8B5-FA6C4B55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4A215C-B55F-4988-B45B-7667E8C7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FF3B86-5A48-411F-8090-830140A6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098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DF84FF-C412-430B-963A-695AABF7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E7982-A999-4B0A-85F1-A0D5C5503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48EB6A-F091-464F-A783-1AE546A56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E467A-4026-4A8D-97BF-715EF7FA6491}" type="datetimeFigureOut">
              <a:rPr lang="ko-KR" altLang="en-US" smtClean="0"/>
              <a:t>2022. 7. 17.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1D2C7-63D5-4319-952D-A6F8404F4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39517A-02D4-4037-9427-974339FE7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4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Relationship Id="rId9" Type="http://schemas.openxmlformats.org/officeDocument/2006/relationships/image" Target="../media/image28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C1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91C37AB-8C78-4D6C-BA47-74533619AC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60700" y="-1"/>
            <a:ext cx="6248400" cy="52324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0C938C-F8B1-4FFF-8F74-6ED0A876B136}"/>
              </a:ext>
            </a:extLst>
          </p:cNvPr>
          <p:cNvSpPr txBox="1"/>
          <p:nvPr/>
        </p:nvSpPr>
        <p:spPr>
          <a:xfrm>
            <a:off x="2409914" y="4434935"/>
            <a:ext cx="7372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BOB </a:t>
            </a:r>
            <a:r>
              <a:rPr lang="ko-KR" altLang="en-US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정보보호 컨설팅 보고서</a:t>
            </a:r>
            <a:endParaRPr lang="en-US" altLang="ko-KR" sz="40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algn="ctr"/>
            <a:r>
              <a:rPr lang="en-US" altLang="ko-KR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-</a:t>
            </a:r>
            <a:r>
              <a:rPr lang="ko-KR" altLang="en-US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 다양한 </a:t>
            </a:r>
            <a:r>
              <a:rPr lang="en-US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Quantum</a:t>
            </a:r>
            <a:r>
              <a:rPr lang="ko-KR" altLang="en-US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보안 개발 </a:t>
            </a:r>
            <a:r>
              <a:rPr lang="ko-KR" altLang="en-US" sz="4000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솔루션 </a:t>
            </a:r>
            <a:r>
              <a:rPr lang="en-US" altLang="ko-KR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-</a:t>
            </a:r>
            <a:endParaRPr lang="ko-KR" altLang="en-US" sz="40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61FC92-B1C1-4C46-ABEF-2B6B78AA5915}"/>
              </a:ext>
            </a:extLst>
          </p:cNvPr>
          <p:cNvSpPr txBox="1"/>
          <p:nvPr/>
        </p:nvSpPr>
        <p:spPr>
          <a:xfrm>
            <a:off x="1157789" y="76200"/>
            <a:ext cx="9876422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700" dirty="0">
                <a:ea typeface="BM JUA OTF" panose="02020603020101020101" pitchFamily="18" charset="-127"/>
              </a:rPr>
              <a:t>[       ]</a:t>
            </a:r>
            <a:endParaRPr lang="ko-KR" altLang="en-US" sz="28700" dirty="0">
              <a:ea typeface="BM JUA 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D5EFEE-2A87-96ED-F23A-A5F6D82EB2C4}"/>
              </a:ext>
            </a:extLst>
          </p:cNvPr>
          <p:cNvSpPr txBox="1"/>
          <p:nvPr/>
        </p:nvSpPr>
        <p:spPr>
          <a:xfrm>
            <a:off x="9836015" y="6381690"/>
            <a:ext cx="2131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BoB</a:t>
            </a:r>
            <a:r>
              <a:rPr lang="en-US" altLang="ko-KR" sz="2000" dirty="0">
                <a:latin typeface="BM JUA OTF" panose="02020603020101020101" pitchFamily="18" charset="-127"/>
                <a:ea typeface="BM JUA OTF" panose="02020603020101020101" pitchFamily="18" charset="-127"/>
              </a:rPr>
              <a:t> 11</a:t>
            </a:r>
            <a:r>
              <a:rPr lang="ko-KR" altLang="en-US" sz="2000" dirty="0">
                <a:latin typeface="BM JUA OTF" panose="02020603020101020101" pitchFamily="18" charset="-127"/>
                <a:ea typeface="BM JUA OTF" panose="02020603020101020101" pitchFamily="18" charset="-127"/>
              </a:rPr>
              <a:t>기 정경재</a:t>
            </a:r>
          </a:p>
        </p:txBody>
      </p:sp>
    </p:spTree>
    <p:extLst>
      <p:ext uri="{BB962C8B-B14F-4D97-AF65-F5344CB8AC3E}">
        <p14:creationId xmlns:p14="http://schemas.microsoft.com/office/powerpoint/2010/main" val="232135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3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2FF242B-6E9C-41EE-ACAD-471F1E061F41}"/>
              </a:ext>
            </a:extLst>
          </p:cNvPr>
          <p:cNvGrpSpPr/>
          <p:nvPr/>
        </p:nvGrpSpPr>
        <p:grpSpPr>
          <a:xfrm>
            <a:off x="901700" y="2721114"/>
            <a:ext cx="4713489" cy="1538882"/>
            <a:chOff x="901700" y="2721114"/>
            <a:chExt cx="4713489" cy="153888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A2DCC3D-051E-42FD-AA6D-78ABFF7996F4}"/>
                </a:ext>
              </a:extLst>
            </p:cNvPr>
            <p:cNvSpPr txBox="1"/>
            <p:nvPr/>
          </p:nvSpPr>
          <p:spPr>
            <a:xfrm>
              <a:off x="901700" y="2721114"/>
              <a:ext cx="205537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latin typeface="+mj-lt"/>
                </a:rPr>
                <a:t>Part 4</a:t>
              </a:r>
              <a:endParaRPr lang="ko-KR" altLang="en-US" sz="44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BBA393-00D1-4319-BAA3-0B788B873931}"/>
                </a:ext>
              </a:extLst>
            </p:cNvPr>
            <p:cNvSpPr txBox="1"/>
            <p:nvPr/>
          </p:nvSpPr>
          <p:spPr>
            <a:xfrm>
              <a:off x="901700" y="3490555"/>
              <a:ext cx="471348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spc="-300" dirty="0">
                  <a:latin typeface="BM JUA OTF" panose="02020603020101020101" pitchFamily="18" charset="-127"/>
                  <a:ea typeface="BM JUA OTF" panose="02020603020101020101" pitchFamily="18" charset="-127"/>
                </a:rPr>
                <a:t>진단 </a:t>
              </a:r>
              <a:r>
                <a:rPr lang="en-US" altLang="ko-KR" sz="4400" spc="-300" dirty="0">
                  <a:latin typeface="BM JUA OTF" panose="02020603020101020101" pitchFamily="18" charset="-127"/>
                  <a:ea typeface="BM JUA OTF" panose="02020603020101020101" pitchFamily="18" charset="-127"/>
                </a:rPr>
                <a:t>/</a:t>
              </a:r>
              <a:r>
                <a:rPr lang="ko-KR" altLang="en-US" sz="4400" spc="-300" dirty="0">
                  <a:latin typeface="BM JUA OTF" panose="02020603020101020101" pitchFamily="18" charset="-127"/>
                  <a:ea typeface="BM JUA OTF" panose="02020603020101020101" pitchFamily="18" charset="-127"/>
                </a:rPr>
                <a:t> 평가 기준</a:t>
              </a: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2AC2C0C4-61BB-4ECB-866A-DDBB85222A4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527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676400" y="330200"/>
            <a:ext cx="31726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300" dirty="0">
                <a:solidFill>
                  <a:schemeClr val="accent4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진단 </a:t>
            </a:r>
            <a:r>
              <a:rPr lang="en-US" altLang="ko-KR" sz="4400" spc="-300" dirty="0">
                <a:solidFill>
                  <a:schemeClr val="accent4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/</a:t>
            </a:r>
            <a:r>
              <a:rPr lang="ko-KR" altLang="en-US" sz="4400" spc="-300" dirty="0">
                <a:solidFill>
                  <a:schemeClr val="accent4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 평가기준</a:t>
            </a:r>
            <a:endParaRPr lang="en-US" altLang="ko-KR" sz="4400" spc="-300" dirty="0">
              <a:solidFill>
                <a:schemeClr val="accent4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90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4"/>
                </a:solidFill>
              </a:rPr>
              <a:t>Part 4</a:t>
            </a:r>
            <a:endParaRPr lang="ko-KR" altLang="en-US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Ui Ux with solid fill">
            <a:extLst>
              <a:ext uri="{FF2B5EF4-FFF2-40B4-BE49-F238E27FC236}">
                <a16:creationId xmlns:a16="http://schemas.microsoft.com/office/drawing/2014/main" id="{4A0A4C78-1934-2E8B-FCE8-E1DC36DDE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3709" y="1637233"/>
            <a:ext cx="2232000" cy="223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372004-70DB-D9E6-DCAB-C6FA005F6628}"/>
              </a:ext>
            </a:extLst>
          </p:cNvPr>
          <p:cNvSpPr txBox="1"/>
          <p:nvPr/>
        </p:nvSpPr>
        <p:spPr>
          <a:xfrm>
            <a:off x="529423" y="3968163"/>
            <a:ext cx="229395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BM JUA OTF" panose="02020603020101020101" pitchFamily="18" charset="-127"/>
                <a:ea typeface="BM JUA OTF" panose="02020603020101020101" pitchFamily="18" charset="-127"/>
              </a:rPr>
              <a:t>여러 보안제품개발을 컨설팅 했던 경험</a:t>
            </a:r>
            <a:endParaRPr lang="en-US" altLang="ko-KR" sz="20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spring(framework)</a:t>
            </a:r>
            <a:b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</a:b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Django(framework)</a:t>
            </a:r>
          </a:p>
          <a:p>
            <a:r>
              <a:rPr 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IoT(Lora)</a:t>
            </a:r>
            <a:br>
              <a:rPr lang="en-US" dirty="0">
                <a:latin typeface="BM JUA OTF" panose="02020603020101020101" pitchFamily="18" charset="-127"/>
                <a:ea typeface="BM JUA OTF" panose="02020603020101020101" pitchFamily="18" charset="-127"/>
              </a:rPr>
            </a:br>
            <a:r>
              <a:rPr 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Crypto(symmetric)</a:t>
            </a:r>
            <a:endParaRPr lang="en-KR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17" name="Graphic 16" descr="Workflow with solid fill">
            <a:extLst>
              <a:ext uri="{FF2B5EF4-FFF2-40B4-BE49-F238E27FC236}">
                <a16:creationId xmlns:a16="http://schemas.microsoft.com/office/drawing/2014/main" id="{44F69372-EA3B-AECD-5EA1-DFE390A86D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15555" y="1637233"/>
            <a:ext cx="2232000" cy="2232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6E9FBFF-6CAC-D4E5-B7BD-B8C43B399D71}"/>
              </a:ext>
            </a:extLst>
          </p:cNvPr>
          <p:cNvSpPr txBox="1"/>
          <p:nvPr/>
        </p:nvSpPr>
        <p:spPr>
          <a:xfrm>
            <a:off x="3324279" y="3968163"/>
            <a:ext cx="22939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다른 컨설턴트와 다른 경험으로 쌓아진 명확한 처리 프로세스</a:t>
            </a:r>
            <a:endParaRPr lang="en-US" altLang="ko-KR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각 단계마다 고객님이 쉽고 이해할 수 있는 산출물을 작성해 제공한다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  <a:endParaRPr lang="en-KR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4098" name="Picture 2" descr="전 세계에서 가장 안전한 보안 기술, 양자역학의 원리 속에? - 시사포커스 - 대한민국청소년기자단">
            <a:extLst>
              <a:ext uri="{FF2B5EF4-FFF2-40B4-BE49-F238E27FC236}">
                <a16:creationId xmlns:a16="http://schemas.microsoft.com/office/drawing/2014/main" id="{67F0CBC6-3813-F1A1-46AA-CA5DBA48E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401" y="1990246"/>
            <a:ext cx="2749763" cy="152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4712A65-B38A-2CCD-1D4C-69084C69E4C3}"/>
              </a:ext>
            </a:extLst>
          </p:cNvPr>
          <p:cNvSpPr txBox="1"/>
          <p:nvPr/>
        </p:nvSpPr>
        <p:spPr>
          <a:xfrm>
            <a:off x="5999268" y="3968163"/>
            <a:ext cx="29446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다른 컨설턴트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,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 기업에 비해 양자에 대한 넓은 산업지식을 가지고 있다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양자 보안 개념 및 양자 컴퓨팅의 개념 등 다양한 양자 보안을 위한 개념을 갖추고 있어 대응 방법 및 전략을 잘 수립할 수 있습니다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</p:txBody>
      </p:sp>
      <p:pic>
        <p:nvPicPr>
          <p:cNvPr id="24" name="Graphic 23" descr="Group of women with solid fill">
            <a:extLst>
              <a:ext uri="{FF2B5EF4-FFF2-40B4-BE49-F238E27FC236}">
                <a16:creationId xmlns:a16="http://schemas.microsoft.com/office/drawing/2014/main" id="{70192AF4-8CA2-1B09-3C44-4E8CB077A3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97011" y="1583233"/>
            <a:ext cx="2340000" cy="2340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CED300D-9D6C-3498-15A4-55F8889CB93B}"/>
              </a:ext>
            </a:extLst>
          </p:cNvPr>
          <p:cNvSpPr txBox="1"/>
          <p:nvPr/>
        </p:nvSpPr>
        <p:spPr>
          <a:xfrm>
            <a:off x="9252602" y="3968163"/>
            <a:ext cx="24288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다른 컨설턴트와 달리 다양한 분야의 전문 컨설턴트들의 상주</a:t>
            </a:r>
            <a:endParaRPr lang="en-US" altLang="ko-KR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양자분야 뿐만 아니라 기존의 다양한 분야의 컨설팅 전문가들이 상주하고 있다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554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9517798-5507-49D7-9570-543A21FF57B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333" y="0"/>
            <a:ext cx="457333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7524B6-6034-44BA-A115-23C4556D9C5F}"/>
              </a:ext>
            </a:extLst>
          </p:cNvPr>
          <p:cNvSpPr txBox="1"/>
          <p:nvPr/>
        </p:nvSpPr>
        <p:spPr>
          <a:xfrm>
            <a:off x="4657143" y="2500617"/>
            <a:ext cx="28777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감사합니다</a:t>
            </a:r>
          </a:p>
        </p:txBody>
      </p:sp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AEBCEBE6-A4C2-4FFB-B291-7650A0C5D976}"/>
              </a:ext>
            </a:extLst>
          </p:cNvPr>
          <p:cNvSpPr/>
          <p:nvPr/>
        </p:nvSpPr>
        <p:spPr>
          <a:xfrm>
            <a:off x="1407042" y="978195"/>
            <a:ext cx="9377916" cy="4550733"/>
          </a:xfrm>
          <a:prstGeom prst="bracketPair">
            <a:avLst>
              <a:gd name="adj" fmla="val 111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234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D9B40E9-C95A-4A8F-9206-6351FE1BE75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13BF6F0-FA8C-7597-3A24-96E1C6A76AFB}"/>
              </a:ext>
            </a:extLst>
          </p:cNvPr>
          <p:cNvSpPr/>
          <p:nvPr/>
        </p:nvSpPr>
        <p:spPr>
          <a:xfrm>
            <a:off x="1278428" y="1284372"/>
            <a:ext cx="11684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151ADC3-902F-AB63-930A-D47978CDF0DB}"/>
              </a:ext>
            </a:extLst>
          </p:cNvPr>
          <p:cNvSpPr/>
          <p:nvPr/>
        </p:nvSpPr>
        <p:spPr>
          <a:xfrm>
            <a:off x="2688128" y="1284372"/>
            <a:ext cx="82423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D2881-D6D9-007B-B244-66B345BE7A19}"/>
              </a:ext>
            </a:extLst>
          </p:cNvPr>
          <p:cNvSpPr txBox="1"/>
          <p:nvPr/>
        </p:nvSpPr>
        <p:spPr>
          <a:xfrm>
            <a:off x="1647698" y="1471249"/>
            <a:ext cx="3577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-300" dirty="0">
                <a:solidFill>
                  <a:schemeClr val="bg1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1</a:t>
            </a:r>
            <a:endParaRPr lang="ko-KR" altLang="en-US" sz="4000" spc="-300" dirty="0">
              <a:solidFill>
                <a:schemeClr val="bg1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03E09-C12E-814D-4A9A-32420465413C}"/>
              </a:ext>
            </a:extLst>
          </p:cNvPr>
          <p:cNvSpPr txBox="1"/>
          <p:nvPr/>
        </p:nvSpPr>
        <p:spPr>
          <a:xfrm>
            <a:off x="2699125" y="1577182"/>
            <a:ext cx="29915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bg1"/>
                </a:solidFill>
                <a:latin typeface="KoreanYNSJG5R" panose="02020600000000000000" pitchFamily="18" charset="-127"/>
                <a:ea typeface="KoreanYNSJG5R" panose="02020600000000000000" pitchFamily="18" charset="-127"/>
              </a:rPr>
              <a:t>”A”</a:t>
            </a:r>
            <a:r>
              <a:rPr lang="ko-KR" altLang="en-US" sz="2400" spc="-300" dirty="0">
                <a:solidFill>
                  <a:schemeClr val="bg1"/>
                </a:solidFill>
                <a:latin typeface="KoreanYNSJG5R" panose="02020600000000000000" pitchFamily="18" charset="-127"/>
                <a:ea typeface="KoreanYNSJG5R" panose="02020600000000000000" pitchFamily="18" charset="-127"/>
              </a:rPr>
              <a:t>회사의 컨설팅의 상황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57071EC-8DD6-2A8E-4491-105993A6DD76}"/>
              </a:ext>
            </a:extLst>
          </p:cNvPr>
          <p:cNvSpPr/>
          <p:nvPr/>
        </p:nvSpPr>
        <p:spPr>
          <a:xfrm>
            <a:off x="1278428" y="2579343"/>
            <a:ext cx="11684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194441C-D5CD-DFE6-2042-737CEE941E2D}"/>
              </a:ext>
            </a:extLst>
          </p:cNvPr>
          <p:cNvSpPr/>
          <p:nvPr/>
        </p:nvSpPr>
        <p:spPr>
          <a:xfrm>
            <a:off x="2688128" y="2579343"/>
            <a:ext cx="82423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D88045-4E91-A126-464E-3DE07EC45491}"/>
              </a:ext>
            </a:extLst>
          </p:cNvPr>
          <p:cNvSpPr txBox="1"/>
          <p:nvPr/>
        </p:nvSpPr>
        <p:spPr>
          <a:xfrm>
            <a:off x="1614250" y="2801088"/>
            <a:ext cx="445956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4000" spc="-300" dirty="0">
                <a:solidFill>
                  <a:schemeClr val="bg1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2</a:t>
            </a:r>
            <a:endParaRPr lang="ko-KR" altLang="en-US" sz="4000" spc="-300" dirty="0">
              <a:solidFill>
                <a:schemeClr val="bg1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5FA54E-96B2-3C28-F1D0-693BDE63E87B}"/>
              </a:ext>
            </a:extLst>
          </p:cNvPr>
          <p:cNvSpPr txBox="1"/>
          <p:nvPr/>
        </p:nvSpPr>
        <p:spPr>
          <a:xfrm>
            <a:off x="2699126" y="2876244"/>
            <a:ext cx="7697478" cy="4616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KoreanYNSJG5R" panose="02020600000000000000" pitchFamily="18" charset="-127"/>
                <a:ea typeface="KoreanYNSJG5R" panose="02020600000000000000" pitchFamily="18" charset="-127"/>
              </a:rPr>
              <a:t>다양한 </a:t>
            </a:r>
            <a:r>
              <a:rPr lang="en-US" sz="2400" dirty="0">
                <a:latin typeface="KoreanYNSJG5R" panose="02020600000000000000" pitchFamily="18" charset="-127"/>
                <a:ea typeface="KoreanYNSJG5R" panose="02020600000000000000" pitchFamily="18" charset="-127"/>
              </a:rPr>
              <a:t>Quantum </a:t>
            </a:r>
            <a:r>
              <a:rPr lang="ko-KR" altLang="en-US" sz="2400" dirty="0">
                <a:latin typeface="KoreanYNSJG5R" panose="02020600000000000000" pitchFamily="18" charset="-127"/>
                <a:ea typeface="KoreanYNSJG5R" panose="02020600000000000000" pitchFamily="18" charset="-127"/>
              </a:rPr>
              <a:t>보안 개발 </a:t>
            </a:r>
            <a:r>
              <a:rPr lang="ko-KR" altLang="en-US" sz="2400" spc="-300" dirty="0">
                <a:latin typeface="KoreanYNSJG5R" panose="02020600000000000000" pitchFamily="18" charset="-127"/>
                <a:ea typeface="KoreanYNSJG5R" panose="02020600000000000000" pitchFamily="18" charset="-127"/>
              </a:rPr>
              <a:t>솔루션 </a:t>
            </a:r>
            <a:r>
              <a:rPr lang="ko-KR" altLang="en-US" sz="2400" spc="-300" dirty="0">
                <a:solidFill>
                  <a:schemeClr val="bg1"/>
                </a:solidFill>
                <a:latin typeface="KoreanYNSJG5R" panose="02020600000000000000" pitchFamily="18" charset="-127"/>
                <a:ea typeface="KoreanYNSJG5R" panose="02020600000000000000" pitchFamily="18" charset="-127"/>
              </a:rPr>
              <a:t>컨설팅을 받아야하는 이유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F1449FB-2DB9-C0A3-943E-B96898DA335B}"/>
              </a:ext>
            </a:extLst>
          </p:cNvPr>
          <p:cNvSpPr/>
          <p:nvPr/>
        </p:nvSpPr>
        <p:spPr>
          <a:xfrm>
            <a:off x="1278428" y="3874314"/>
            <a:ext cx="11684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8D233C-8F4B-AF2B-A885-774426AF121B}"/>
              </a:ext>
            </a:extLst>
          </p:cNvPr>
          <p:cNvSpPr/>
          <p:nvPr/>
        </p:nvSpPr>
        <p:spPr>
          <a:xfrm>
            <a:off x="2688128" y="3874314"/>
            <a:ext cx="82423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79345D-ADC0-3B1F-9E85-B10EB71EE2F5}"/>
              </a:ext>
            </a:extLst>
          </p:cNvPr>
          <p:cNvSpPr txBox="1"/>
          <p:nvPr/>
        </p:nvSpPr>
        <p:spPr>
          <a:xfrm>
            <a:off x="1623067" y="4120589"/>
            <a:ext cx="4283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3</a:t>
            </a:r>
            <a:endParaRPr lang="ko-KR" altLang="en-US" sz="4000" spc="-300" dirty="0">
              <a:solidFill>
                <a:schemeClr val="tx1">
                  <a:lumMod val="75000"/>
                  <a:lumOff val="25000"/>
                </a:schemeClr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8433EC-8C1C-FA70-20A3-2B2430A71B7F}"/>
              </a:ext>
            </a:extLst>
          </p:cNvPr>
          <p:cNvSpPr txBox="1"/>
          <p:nvPr/>
        </p:nvSpPr>
        <p:spPr>
          <a:xfrm>
            <a:off x="2699125" y="4177967"/>
            <a:ext cx="2329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KoreanYNSJG5R" panose="02020600000000000000" pitchFamily="18" charset="-127"/>
                <a:ea typeface="KoreanYNSJG5R" panose="02020600000000000000" pitchFamily="18" charset="-127"/>
              </a:rPr>
              <a:t>컨설팅의 기대효과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FE04E5-A76C-E2DD-CA90-85DC54C8CFBB}"/>
              </a:ext>
            </a:extLst>
          </p:cNvPr>
          <p:cNvSpPr txBox="1"/>
          <p:nvPr/>
        </p:nvSpPr>
        <p:spPr>
          <a:xfrm>
            <a:off x="323584" y="336119"/>
            <a:ext cx="7713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bg1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목차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796BBE6-67F4-A4E6-797A-2A59DB732F99}"/>
              </a:ext>
            </a:extLst>
          </p:cNvPr>
          <p:cNvSpPr/>
          <p:nvPr/>
        </p:nvSpPr>
        <p:spPr>
          <a:xfrm>
            <a:off x="1278428" y="5169285"/>
            <a:ext cx="1168400" cy="1044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3BF8595-2E00-0C78-A3DA-75484FDAA3EA}"/>
              </a:ext>
            </a:extLst>
          </p:cNvPr>
          <p:cNvSpPr/>
          <p:nvPr/>
        </p:nvSpPr>
        <p:spPr>
          <a:xfrm>
            <a:off x="2699125" y="5169285"/>
            <a:ext cx="8242300" cy="1044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312664-3A43-3C09-66BA-42B37CD4363E}"/>
              </a:ext>
            </a:extLst>
          </p:cNvPr>
          <p:cNvSpPr txBox="1"/>
          <p:nvPr/>
        </p:nvSpPr>
        <p:spPr>
          <a:xfrm>
            <a:off x="1614026" y="5366500"/>
            <a:ext cx="468398" cy="70788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4</a:t>
            </a:r>
            <a:endParaRPr lang="ko-KR" altLang="en-US" sz="4000" spc="-300" dirty="0">
              <a:solidFill>
                <a:schemeClr val="tx1">
                  <a:lumMod val="75000"/>
                  <a:lumOff val="25000"/>
                </a:schemeClr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3E989F-06FE-FC01-0222-4BEFD0DD48C7}"/>
              </a:ext>
            </a:extLst>
          </p:cNvPr>
          <p:cNvSpPr txBox="1"/>
          <p:nvPr/>
        </p:nvSpPr>
        <p:spPr>
          <a:xfrm>
            <a:off x="2699125" y="5472433"/>
            <a:ext cx="2496196" cy="46166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KoreanYNSJG5R" panose="02020600000000000000" pitchFamily="18" charset="-127"/>
                <a:ea typeface="KoreanYNSJG5R" panose="02020600000000000000" pitchFamily="18" charset="-127"/>
              </a:rPr>
              <a:t>”A” </a:t>
            </a:r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KoreanYNSJG5R" panose="02020600000000000000" pitchFamily="18" charset="-127"/>
                <a:ea typeface="KoreanYNSJG5R" panose="02020600000000000000" pitchFamily="18" charset="-127"/>
              </a:rPr>
              <a:t>진단 </a:t>
            </a:r>
            <a:r>
              <a:rPr lang="en-US" altLang="ko-KR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KoreanYNSJG5R" panose="02020600000000000000" pitchFamily="18" charset="-127"/>
                <a:ea typeface="KoreanYNSJG5R" panose="02020600000000000000" pitchFamily="18" charset="-127"/>
              </a:rPr>
              <a:t>/</a:t>
            </a:r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KoreanYNSJG5R" panose="02020600000000000000" pitchFamily="18" charset="-127"/>
                <a:ea typeface="KoreanYNSJG5R" panose="02020600000000000000" pitchFamily="18" charset="-127"/>
              </a:rPr>
              <a:t> 평가 기준</a:t>
            </a:r>
          </a:p>
        </p:txBody>
      </p:sp>
    </p:spTree>
    <p:extLst>
      <p:ext uri="{BB962C8B-B14F-4D97-AF65-F5344CB8AC3E}">
        <p14:creationId xmlns:p14="http://schemas.microsoft.com/office/powerpoint/2010/main" val="1749905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2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DF8F64-FACD-4847-BB7E-4C0E15556C2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245DB8B0-BCF9-4A29-9197-7A48AFB9D1DC}"/>
              </a:ext>
            </a:extLst>
          </p:cNvPr>
          <p:cNvGrpSpPr/>
          <p:nvPr/>
        </p:nvGrpSpPr>
        <p:grpSpPr>
          <a:xfrm>
            <a:off x="901700" y="2721114"/>
            <a:ext cx="2630848" cy="1415772"/>
            <a:chOff x="901700" y="2721114"/>
            <a:chExt cx="2630848" cy="1415772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2F75DDD-8FAC-423E-87FB-5D62741FF7B1}"/>
                </a:ext>
              </a:extLst>
            </p:cNvPr>
            <p:cNvSpPr txBox="1"/>
            <p:nvPr/>
          </p:nvSpPr>
          <p:spPr>
            <a:xfrm>
              <a:off x="901700" y="2721114"/>
              <a:ext cx="188865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latin typeface="+mj-lt"/>
                </a:rPr>
                <a:t>Part 1</a:t>
              </a:r>
              <a:endParaRPr lang="ko-KR" altLang="en-US" sz="4400" dirty="0">
                <a:latin typeface="+mj-lt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88839C2-BAAB-4531-A42C-39A13C09E321}"/>
                </a:ext>
              </a:extLst>
            </p:cNvPr>
            <p:cNvSpPr txBox="1"/>
            <p:nvPr/>
          </p:nvSpPr>
          <p:spPr>
            <a:xfrm>
              <a:off x="901700" y="3490555"/>
              <a:ext cx="263084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spc="-300" dirty="0">
                  <a:latin typeface="BM JUA OTF" panose="02020603020101020101" pitchFamily="18" charset="-127"/>
                  <a:ea typeface="BM JUA OTF" panose="02020603020101020101" pitchFamily="18" charset="-127"/>
                </a:rPr>
                <a:t>”A”</a:t>
              </a:r>
              <a:r>
                <a:rPr lang="ko-KR" altLang="en-US" sz="3600" spc="-300" dirty="0">
                  <a:latin typeface="BM JUA OTF" panose="02020603020101020101" pitchFamily="18" charset="-127"/>
                  <a:ea typeface="BM JUA OTF" panose="02020603020101020101" pitchFamily="18" charset="-127"/>
                </a:rPr>
                <a:t> 기업의  상황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566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676400" y="330200"/>
            <a:ext cx="441819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”A”</a:t>
            </a:r>
            <a:r>
              <a:rPr lang="ko-KR" altLang="en-US" sz="4400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 기업의  상황</a:t>
            </a:r>
            <a:r>
              <a:rPr lang="en-US" altLang="ko-KR" sz="4400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(</a:t>
            </a:r>
            <a:r>
              <a:rPr lang="ko-KR" altLang="en-US" sz="4400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가정</a:t>
            </a:r>
            <a:r>
              <a:rPr lang="en-US" altLang="ko-KR" sz="4400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)</a:t>
            </a:r>
            <a:endParaRPr lang="ko-KR" altLang="en-US" sz="4400" spc="-3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4"/>
                </a:solidFill>
              </a:rPr>
              <a:t>Part 1</a:t>
            </a:r>
            <a:endParaRPr lang="ko-KR" altLang="en-US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3D25AF7-3AB4-E45A-2AE9-785B97A319F0}"/>
              </a:ext>
            </a:extLst>
          </p:cNvPr>
          <p:cNvSpPr txBox="1"/>
          <p:nvPr/>
        </p:nvSpPr>
        <p:spPr>
          <a:xfrm>
            <a:off x="6534015" y="4497153"/>
            <a:ext cx="4377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3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현재 </a:t>
            </a:r>
            <a:r>
              <a:rPr lang="en-US" altLang="ko-KR" sz="2000" spc="-3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 A</a:t>
            </a:r>
            <a:r>
              <a:rPr lang="ko-KR" altLang="en-US" sz="2000" spc="-3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기업에서 사용하는 보안 알고리즘들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8DDCCC-EB62-96C5-5B2C-0A4F5B9F0A38}"/>
              </a:ext>
            </a:extLst>
          </p:cNvPr>
          <p:cNvSpPr txBox="1"/>
          <p:nvPr/>
        </p:nvSpPr>
        <p:spPr>
          <a:xfrm>
            <a:off x="1203052" y="1397775"/>
            <a:ext cx="9783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3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국내  최대  대규모 사용자를 지닌  국내 </a:t>
            </a:r>
            <a:r>
              <a:rPr lang="en-US" altLang="ko-KR" sz="2400" spc="-3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1</a:t>
            </a:r>
            <a:r>
              <a:rPr lang="ko-KR" altLang="en-US" sz="2400" spc="-3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위 통신 및 전자쇼핑  복합기업체 인 </a:t>
            </a:r>
            <a:r>
              <a:rPr lang="en-US" altLang="ko-KR" sz="2400" spc="-3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”A”</a:t>
            </a:r>
            <a:r>
              <a:rPr lang="ko-KR" altLang="en-US" sz="2400" spc="-3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기업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F345D8-D5A4-D504-A3E5-E67C1B7D767E}"/>
              </a:ext>
            </a:extLst>
          </p:cNvPr>
          <p:cNvSpPr txBox="1"/>
          <p:nvPr/>
        </p:nvSpPr>
        <p:spPr>
          <a:xfrm>
            <a:off x="1274921" y="5187837"/>
            <a:ext cx="96432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3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다가오는 양자시대를 방어할 수 있는 암호화 알고리즘</a:t>
            </a:r>
            <a:r>
              <a:rPr lang="en-US" altLang="ko-KR" sz="2400" spc="-3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 </a:t>
            </a:r>
            <a:r>
              <a:rPr lang="ko-KR" altLang="en-US" sz="2400" spc="-3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과 다양한 양자 내성 알고리즘을 통한 데이터 암호화 전반 및 양자 컴퓨터 대응책 관련 논의가 없는  상황</a:t>
            </a:r>
          </a:p>
        </p:txBody>
      </p:sp>
      <p:pic>
        <p:nvPicPr>
          <p:cNvPr id="1028" name="Picture 4" descr="ECDSA and RSA * Equaleyes Blog">
            <a:extLst>
              <a:ext uri="{FF2B5EF4-FFF2-40B4-BE49-F238E27FC236}">
                <a16:creationId xmlns:a16="http://schemas.microsoft.com/office/drawing/2014/main" id="{931D445D-A4CE-66A1-830A-C4160B408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656" y="2260747"/>
            <a:ext cx="4142315" cy="2153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네트워크 소켓으로 통신하기">
            <a:extLst>
              <a:ext uri="{FF2B5EF4-FFF2-40B4-BE49-F238E27FC236}">
                <a16:creationId xmlns:a16="http://schemas.microsoft.com/office/drawing/2014/main" id="{27D20BE8-D84D-3B4E-4AD5-18AC89207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499" y="2157574"/>
            <a:ext cx="4108204" cy="2318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897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921DE68-E754-4D80-8D0A-8A087AF93E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770ABAF4-B7D7-4451-86D1-13ABD2AFC6F3}"/>
              </a:ext>
            </a:extLst>
          </p:cNvPr>
          <p:cNvGrpSpPr/>
          <p:nvPr/>
        </p:nvGrpSpPr>
        <p:grpSpPr>
          <a:xfrm>
            <a:off x="901700" y="2721114"/>
            <a:ext cx="5025735" cy="1969770"/>
            <a:chOff x="901700" y="2721114"/>
            <a:chExt cx="5025735" cy="196977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375DB5D-21C7-4AF7-83F4-2F90A21B484B}"/>
                </a:ext>
              </a:extLst>
            </p:cNvPr>
            <p:cNvSpPr txBox="1"/>
            <p:nvPr/>
          </p:nvSpPr>
          <p:spPr>
            <a:xfrm>
              <a:off x="901700" y="2721114"/>
              <a:ext cx="199605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latin typeface="+mj-lt"/>
                </a:rPr>
                <a:t>Part 2</a:t>
              </a:r>
              <a:endParaRPr lang="ko-KR" altLang="en-US" sz="4400" dirty="0">
                <a:latin typeface="+mj-lt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17CE3DC-31B7-4866-BC2D-23230B56C9A7}"/>
                </a:ext>
              </a:extLst>
            </p:cNvPr>
            <p:cNvSpPr txBox="1"/>
            <p:nvPr/>
          </p:nvSpPr>
          <p:spPr>
            <a:xfrm>
              <a:off x="901700" y="3490555"/>
              <a:ext cx="502573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latin typeface="BM JUA OTF" panose="02020603020101020101" pitchFamily="18" charset="-127"/>
                  <a:ea typeface="BM JUA OTF" panose="02020603020101020101" pitchFamily="18" charset="-127"/>
                </a:rPr>
                <a:t>다양한 </a:t>
              </a:r>
              <a:r>
                <a:rPr lang="en-US" sz="3600" dirty="0">
                  <a:latin typeface="BM JUA OTF" panose="02020603020101020101" pitchFamily="18" charset="-127"/>
                  <a:ea typeface="BM JUA OTF" panose="02020603020101020101" pitchFamily="18" charset="-127"/>
                </a:rPr>
                <a:t>Quantum</a:t>
              </a:r>
              <a:r>
                <a:rPr lang="ko-KR" altLang="en-US" sz="3600" dirty="0">
                  <a:latin typeface="BM JUA OTF" panose="02020603020101020101" pitchFamily="18" charset="-127"/>
                  <a:ea typeface="BM JUA OTF" panose="02020603020101020101" pitchFamily="18" charset="-127"/>
                </a:rPr>
                <a:t> 보안개발</a:t>
              </a:r>
              <a:endParaRPr lang="en-US" altLang="ko-KR" sz="3600" dirty="0">
                <a:latin typeface="BM JUA OTF" panose="02020603020101020101" pitchFamily="18" charset="-127"/>
                <a:ea typeface="BM JUA OTF" panose="02020603020101020101" pitchFamily="18" charset="-127"/>
              </a:endParaRPr>
            </a:p>
            <a:p>
              <a:r>
                <a:rPr lang="ko-KR" altLang="en-US" sz="3600" spc="-300" dirty="0">
                  <a:latin typeface="BM JUA OTF" panose="02020603020101020101" pitchFamily="18" charset="-127"/>
                  <a:ea typeface="BM JUA OTF" panose="02020603020101020101" pitchFamily="18" charset="-127"/>
                </a:rPr>
                <a:t>솔루션 컨설팅을 받아야하는 이유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047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468886" y="392453"/>
            <a:ext cx="87022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다양한 </a:t>
            </a:r>
            <a:r>
              <a:rPr lang="en-US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Quantum</a:t>
            </a:r>
            <a:r>
              <a:rPr lang="ko-KR" altLang="en-US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보안개발 솔루션 컨설팅을 </a:t>
            </a:r>
            <a:r>
              <a:rPr lang="ko-KR" altLang="en-US" sz="3200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받아야하는 이유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4"/>
                </a:solidFill>
              </a:rPr>
              <a:t>Part 2</a:t>
            </a:r>
            <a:endParaRPr lang="ko-KR" altLang="en-US" dirty="0">
              <a:solidFill>
                <a:schemeClr val="accent4"/>
              </a:solidFill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6ECFCA-8157-4B44-95D4-886C714123B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D9355A4E-3D9A-A642-F318-8635FFD74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09" y="1104726"/>
            <a:ext cx="3828474" cy="2154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950F19-30F1-43C7-964F-F0CD8F9DCE27}"/>
              </a:ext>
            </a:extLst>
          </p:cNvPr>
          <p:cNvSpPr txBox="1"/>
          <p:nvPr/>
        </p:nvSpPr>
        <p:spPr>
          <a:xfrm>
            <a:off x="379288" y="3761874"/>
            <a:ext cx="3738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1.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 실 용 적 인  양 자  컴퓨터 로 사 용 하 는  </a:t>
            </a:r>
            <a:b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</a:b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보 안  체 계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. 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가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. 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깨 지 는  시점 이 얼 마  남 지   </a:t>
            </a:r>
            <a:r>
              <a:rPr lang="ko-KR" altLang="en-US" sz="1600" spc="-300" dirty="0" err="1">
                <a:latin typeface="KoreanYNSJG3R" panose="02020600000000000000" pitchFamily="18" charset="-127"/>
                <a:ea typeface="KoreanYNSJG3R" panose="02020600000000000000" pitchFamily="18" charset="-127"/>
              </a:rPr>
              <a:t>않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</a:t>
            </a:r>
            <a:r>
              <a:rPr lang="ko-KR" altLang="en-US" sz="1600" spc="-300" dirty="0" err="1">
                <a:latin typeface="KoreanYNSJG3R" panose="02020600000000000000" pitchFamily="18" charset="-127"/>
                <a:ea typeface="KoreanYNSJG3R" panose="02020600000000000000" pitchFamily="18" charset="-127"/>
              </a:rPr>
              <a:t>았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다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.</a:t>
            </a:r>
          </a:p>
          <a:p>
            <a:endParaRPr lang="en-US" altLang="ko-KR" spc="-3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  <a:p>
            <a:r>
              <a:rPr lang="en-US" altLang="ko-KR" sz="1400" b="1" spc="-300" dirty="0">
                <a:latin typeface="KoreanYNSJG3R" panose="02020600000000000000" pitchFamily="18" charset="-127"/>
                <a:ea typeface="KoreanYNSJG3R" panose="02020600000000000000" pitchFamily="18" charset="-127"/>
                <a:sym typeface="Wingdings" pitchFamily="2" charset="2"/>
              </a:rPr>
              <a:t></a:t>
            </a:r>
            <a:r>
              <a:rPr lang="ko-KR" altLang="en-US" sz="1400" b="1" spc="-300" dirty="0">
                <a:latin typeface="KoreanYNSJG3R" panose="02020600000000000000" pitchFamily="18" charset="-127"/>
                <a:ea typeface="KoreanYNSJG3R" panose="02020600000000000000" pitchFamily="18" charset="-127"/>
                <a:sym typeface="Wingdings" pitchFamily="2" charset="2"/>
              </a:rPr>
              <a:t> 즉  현 재  통신하 는  모 든  고객의   통신이  감 청  당 할  수  있다</a:t>
            </a:r>
            <a:r>
              <a:rPr lang="en-US" altLang="ko-KR" sz="1400" b="1" spc="-300" dirty="0">
                <a:latin typeface="BM JUA OTF" panose="02020603020101020101" pitchFamily="18" charset="-127"/>
                <a:ea typeface="BM JUA OTF" panose="02020603020101020101" pitchFamily="18" charset="-127"/>
                <a:sym typeface="Wingdings" pitchFamily="2" charset="2"/>
              </a:rPr>
              <a:t>.</a:t>
            </a:r>
            <a:endParaRPr lang="en-US" altLang="ko-KR" sz="1400" b="1" spc="-3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DAF05A6-1203-9F4E-54ED-A54E080E6365}"/>
              </a:ext>
            </a:extLst>
          </p:cNvPr>
          <p:cNvCxnSpPr>
            <a:cxnSpLocks/>
          </p:cNvCxnSpPr>
          <p:nvPr/>
        </p:nvCxnSpPr>
        <p:spPr>
          <a:xfrm>
            <a:off x="3267899" y="2862292"/>
            <a:ext cx="73997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AE77D2-BEDA-9828-16B5-4DFECF453D19}"/>
              </a:ext>
            </a:extLst>
          </p:cNvPr>
          <p:cNvSpPr txBox="1"/>
          <p:nvPr/>
        </p:nvSpPr>
        <p:spPr>
          <a:xfrm>
            <a:off x="379288" y="3393644"/>
            <a:ext cx="373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양자컴퓨터로 현대 암호를 깰 수 있는 시기 </a:t>
            </a:r>
            <a:endParaRPr lang="en-KR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13" name="Picture 12" descr="A person using a computer&#10;&#10;Description automatically generated with low confidence">
            <a:extLst>
              <a:ext uri="{FF2B5EF4-FFF2-40B4-BE49-F238E27FC236}">
                <a16:creationId xmlns:a16="http://schemas.microsoft.com/office/drawing/2014/main" id="{63901D69-E1AF-F888-E563-239E1FCE21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286" y="1101764"/>
            <a:ext cx="2253388" cy="2160000"/>
          </a:xfrm>
          <a:prstGeom prst="rect">
            <a:avLst/>
          </a:prstGeom>
        </p:spPr>
      </p:pic>
      <p:pic>
        <p:nvPicPr>
          <p:cNvPr id="15" name="Picture 1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1C1589A-5027-62B8-2E39-5769E0E44A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0" y="4997973"/>
            <a:ext cx="4309607" cy="136424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6D0E1F5-813F-CB94-EC78-3DE44F0BD5F7}"/>
              </a:ext>
            </a:extLst>
          </p:cNvPr>
          <p:cNvSpPr txBox="1"/>
          <p:nvPr/>
        </p:nvSpPr>
        <p:spPr>
          <a:xfrm>
            <a:off x="5840796" y="3393644"/>
            <a:ext cx="1278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Gartner 2022</a:t>
            </a:r>
            <a:endParaRPr lang="ko-KR" altLang="en-US" spc="-3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7C4AD9-9D71-9201-B653-B12778D9AA07}"/>
              </a:ext>
            </a:extLst>
          </p:cNvPr>
          <p:cNvSpPr txBox="1"/>
          <p:nvPr/>
        </p:nvSpPr>
        <p:spPr>
          <a:xfrm>
            <a:off x="4605459" y="3769569"/>
            <a:ext cx="3822103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2.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 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G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a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r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t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n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e. r 2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0.2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2.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보고서 에서 나 온  것  </a:t>
            </a:r>
            <a:r>
              <a:rPr lang="ko-KR" altLang="en-US" sz="1600" spc="-300" dirty="0" err="1">
                <a:latin typeface="KoreanYNSJG3R" panose="02020600000000000000" pitchFamily="18" charset="-127"/>
                <a:ea typeface="KoreanYNSJG3R" panose="02020600000000000000" pitchFamily="18" charset="-127"/>
              </a:rPr>
              <a:t>처럼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 점 점  프라이버시  및 개 인 정 보 에  관 해  고객 들 이  민 감 해지 고  있다</a:t>
            </a:r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.</a:t>
            </a:r>
          </a:p>
          <a:p>
            <a:endParaRPr lang="en-US" altLang="ko-KR" sz="1600" spc="-3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  <a:p>
            <a:r>
              <a:rPr lang="en-US" altLang="ko-KR" sz="1500" b="1" spc="-300" dirty="0">
                <a:latin typeface="KoreanYNSJG3R" panose="02020600000000000000" pitchFamily="18" charset="-127"/>
                <a:ea typeface="KoreanYNSJG3R" panose="02020600000000000000" pitchFamily="18" charset="-127"/>
                <a:sym typeface="Wingdings" pitchFamily="2" charset="2"/>
              </a:rPr>
              <a:t></a:t>
            </a:r>
            <a:r>
              <a:rPr lang="ko-KR" altLang="en-US" sz="1500" b="1" spc="-300" dirty="0">
                <a:latin typeface="KoreanYNSJG3R" panose="02020600000000000000" pitchFamily="18" charset="-127"/>
                <a:ea typeface="KoreanYNSJG3R" panose="02020600000000000000" pitchFamily="18" charset="-127"/>
                <a:sym typeface="Wingdings" pitchFamily="2" charset="2"/>
              </a:rPr>
              <a:t> 정보 노출 사고로 인해 입는 기업이미지 손상이 심해진다</a:t>
            </a:r>
            <a:r>
              <a:rPr lang="en-US" altLang="ko-KR" sz="1500" b="1" spc="-300" dirty="0">
                <a:latin typeface="BM JUA OTF" panose="02020603020101020101" pitchFamily="18" charset="-127"/>
                <a:ea typeface="BM JUA OTF" panose="02020603020101020101" pitchFamily="18" charset="-127"/>
                <a:sym typeface="Wingdings" pitchFamily="2" charset="2"/>
              </a:rPr>
              <a:t>.</a:t>
            </a:r>
            <a:endParaRPr lang="ko-KR" altLang="en-US" sz="1500" b="1" spc="-3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21" name="Picture 20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666634F-CC23-C8C4-AFF0-A87422F89F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87" y="5096689"/>
            <a:ext cx="4149237" cy="1166816"/>
          </a:xfrm>
          <a:prstGeom prst="rect">
            <a:avLst/>
          </a:prstGeom>
        </p:spPr>
      </p:pic>
      <p:pic>
        <p:nvPicPr>
          <p:cNvPr id="28" name="Picture 27" descr="Table&#10;&#10;Description automatically generated">
            <a:extLst>
              <a:ext uri="{FF2B5EF4-FFF2-40B4-BE49-F238E27FC236}">
                <a16:creationId xmlns:a16="http://schemas.microsoft.com/office/drawing/2014/main" id="{31FDDD9B-F38F-0E78-8100-A1959673D3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2220" y="1101764"/>
            <a:ext cx="1926053" cy="21600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4C3F649-FADA-6C43-EEBF-36BBDAAA7005}"/>
              </a:ext>
            </a:extLst>
          </p:cNvPr>
          <p:cNvSpPr txBox="1"/>
          <p:nvPr/>
        </p:nvSpPr>
        <p:spPr>
          <a:xfrm>
            <a:off x="8757372" y="3393644"/>
            <a:ext cx="331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개 인정 보  노출로  인한  과징금  및  시정 조치 사례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487D879-BBBD-D7B5-241D-DEAB4B430CCA}"/>
              </a:ext>
            </a:extLst>
          </p:cNvPr>
          <p:cNvSpPr txBox="1"/>
          <p:nvPr/>
        </p:nvSpPr>
        <p:spPr>
          <a:xfrm>
            <a:off x="8764676" y="3761874"/>
            <a:ext cx="33011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3.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       개 인 정 보  노출 로  인 한  법  위 반 </a:t>
            </a:r>
            <a:r>
              <a:rPr lang="ko-KR" altLang="en-US" sz="1600" spc="-300" dirty="0" err="1">
                <a:latin typeface="KoreanYNSJG3R" panose="02020600000000000000" pitchFamily="18" charset="-127"/>
                <a:ea typeface="KoreanYNSJG3R" panose="02020600000000000000" pitchFamily="18" charset="-127"/>
              </a:rPr>
              <a:t>으로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 인해  심 한  경 우  암 호  장 비  교체  및  </a:t>
            </a:r>
            <a:r>
              <a:rPr lang="ko-KR" altLang="en-US" sz="1600" spc="-300" dirty="0" err="1">
                <a:latin typeface="KoreanYNSJG3R" panose="02020600000000000000" pitchFamily="18" charset="-127"/>
                <a:ea typeface="KoreanYNSJG3R" panose="02020600000000000000" pitchFamily="18" charset="-127"/>
              </a:rPr>
              <a:t>알고리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즘 변 경  등  다 양 한 금 전 적인  손 실과  기 업 의  이미 지  손상 </a:t>
            </a:r>
            <a:r>
              <a:rPr lang="ko-KR" altLang="en-US" sz="1600" spc="-300" dirty="0" err="1">
                <a:latin typeface="KoreanYNSJG3R" panose="02020600000000000000" pitchFamily="18" charset="-127"/>
                <a:ea typeface="KoreanYNSJG3R" panose="02020600000000000000" pitchFamily="18" charset="-127"/>
              </a:rPr>
              <a:t>으로</a:t>
            </a:r>
            <a:r>
              <a:rPr lang="ko-KR" altLang="en-US" sz="1600" spc="-3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 인한  매 출  저 하 가  있다</a:t>
            </a:r>
            <a:r>
              <a:rPr lang="en-US" altLang="ko-KR" sz="1600" spc="-3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  <a:endParaRPr lang="ko-KR" altLang="en-US" sz="1600" spc="-3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35" name="Picture 34" descr="Text, letter&#10;&#10;Description automatically generated">
            <a:extLst>
              <a:ext uri="{FF2B5EF4-FFF2-40B4-BE49-F238E27FC236}">
                <a16:creationId xmlns:a16="http://schemas.microsoft.com/office/drawing/2014/main" id="{85668FA1-57B9-8C55-817C-B138846236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8193" y="4996097"/>
            <a:ext cx="3068757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55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3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77B88BF-C076-44AE-9D15-FD9C354415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92FF242B-6E9C-41EE-ACAD-471F1E061F41}"/>
              </a:ext>
            </a:extLst>
          </p:cNvPr>
          <p:cNvGrpSpPr/>
          <p:nvPr/>
        </p:nvGrpSpPr>
        <p:grpSpPr>
          <a:xfrm>
            <a:off x="901700" y="2721114"/>
            <a:ext cx="3740126" cy="1538882"/>
            <a:chOff x="901700" y="2721114"/>
            <a:chExt cx="3740126" cy="153888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A2DCC3D-051E-42FD-AA6D-78ABFF7996F4}"/>
                </a:ext>
              </a:extLst>
            </p:cNvPr>
            <p:cNvSpPr txBox="1"/>
            <p:nvPr/>
          </p:nvSpPr>
          <p:spPr>
            <a:xfrm>
              <a:off x="901700" y="2721114"/>
              <a:ext cx="199605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latin typeface="+mj-lt"/>
                </a:rPr>
                <a:t>Part 3</a:t>
              </a:r>
              <a:endParaRPr lang="ko-KR" altLang="en-US" sz="44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BBA393-00D1-4319-BAA3-0B788B873931}"/>
                </a:ext>
              </a:extLst>
            </p:cNvPr>
            <p:cNvSpPr txBox="1"/>
            <p:nvPr/>
          </p:nvSpPr>
          <p:spPr>
            <a:xfrm>
              <a:off x="901700" y="3490555"/>
              <a:ext cx="374012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latin typeface="BM JUA OTF" panose="02020603020101020101" pitchFamily="18" charset="-127"/>
                  <a:ea typeface="BM JUA OTF" panose="02020603020101020101" pitchFamily="18" charset="-127"/>
                </a:rPr>
                <a:t>컨설팅의 기대효과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3112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676400" y="330200"/>
            <a:ext cx="36086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300" dirty="0">
                <a:solidFill>
                  <a:schemeClr val="accent4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컨설팅의 기대효과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4"/>
                </a:solidFill>
              </a:rPr>
              <a:t>Part 3</a:t>
            </a:r>
            <a:endParaRPr lang="ko-KR" altLang="en-US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Icon&#10;&#10;Description automatically generated with medium confidence">
            <a:extLst>
              <a:ext uri="{FF2B5EF4-FFF2-40B4-BE49-F238E27FC236}">
                <a16:creationId xmlns:a16="http://schemas.microsoft.com/office/drawing/2014/main" id="{F7119150-DFA6-F94F-3239-F514196CE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709" y="1918478"/>
            <a:ext cx="4147448" cy="234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A3E7246-0AC7-20DD-1C92-19812E1B0B35}"/>
              </a:ext>
            </a:extLst>
          </p:cNvPr>
          <p:cNvSpPr txBox="1"/>
          <p:nvPr/>
        </p:nvSpPr>
        <p:spPr>
          <a:xfrm>
            <a:off x="583710" y="4604696"/>
            <a:ext cx="40725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컨설턴트를 통해 양자 내성 암호를 만든다면</a:t>
            </a:r>
            <a:endParaRPr lang="en-US" altLang="ko-KR" sz="16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  <a:p>
            <a:r>
              <a:rPr lang="ko-KR" altLang="en-US" sz="16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해당 기능은 양자시대와 비 양자 시대 모두 겸용할 수 있어 암호장비 도입비용을 절약해 새로운 기술에 절약한 비용을 투자할 수 있다</a:t>
            </a:r>
            <a:r>
              <a:rPr lang="en-US" altLang="ko-KR" sz="16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.</a:t>
            </a:r>
            <a:endParaRPr lang="en-KR" sz="16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</p:txBody>
      </p:sp>
      <p:pic>
        <p:nvPicPr>
          <p:cNvPr id="10" name="Graphic 9" descr="Money envelope with solid fill">
            <a:extLst>
              <a:ext uri="{FF2B5EF4-FFF2-40B4-BE49-F238E27FC236}">
                <a16:creationId xmlns:a16="http://schemas.microsoft.com/office/drawing/2014/main" id="{A1A65E5E-2E1C-8BF2-B10F-237967E8F6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36143" y="1918478"/>
            <a:ext cx="2340000" cy="234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275319-99D6-D21D-7B4F-60644518C0C8}"/>
              </a:ext>
            </a:extLst>
          </p:cNvPr>
          <p:cNvSpPr txBox="1"/>
          <p:nvPr/>
        </p:nvSpPr>
        <p:spPr>
          <a:xfrm>
            <a:off x="4702672" y="4604696"/>
            <a:ext cx="3396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컨설팅을 통해 산출된 결과물을 시장 전반에 사용되므로 해당 결과물을 통해 금전적인 이익을 얻을 수 있다</a:t>
            </a:r>
            <a:r>
              <a:rPr lang="en-US" altLang="ko-KR" sz="16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.</a:t>
            </a:r>
            <a:endParaRPr lang="en-KR" sz="16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</p:txBody>
      </p:sp>
      <p:pic>
        <p:nvPicPr>
          <p:cNvPr id="12" name="Picture 2" descr="아이소메트릭 안전 사업입니다. 일반 데이터 보호 규정 Gdpr 개념입니다. 데이터 보호의 아이디어. 온라인 안전 및 개인 정보 보호.  보호 소프트웨어, 금융 보안 로열티 무료 사진, 그림, 이미지 그리고 스톡포토그래피. Image 118727363.">
            <a:extLst>
              <a:ext uri="{FF2B5EF4-FFF2-40B4-BE49-F238E27FC236}">
                <a16:creationId xmlns:a16="http://schemas.microsoft.com/office/drawing/2014/main" id="{456BC593-57A6-96F5-0190-8C3258EBD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1128" y="1918478"/>
            <a:ext cx="3124021" cy="23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793814B-1A8E-A61A-F4FC-3E41B90FB8E3}"/>
              </a:ext>
            </a:extLst>
          </p:cNvPr>
          <p:cNvSpPr txBox="1"/>
          <p:nvPr/>
        </p:nvSpPr>
        <p:spPr>
          <a:xfrm>
            <a:off x="8145117" y="4604696"/>
            <a:ext cx="33960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컨설팅을 통해 산출된 결과가 도입돼 보안적으로 긍정적인 평가를 얻는다면 기업이미지에 긍정적인 영향을 줘 개인정보에 민감한 사용자들의 신뢰를 얻어 선택을 받을 수 있다</a:t>
            </a:r>
            <a:r>
              <a:rPr lang="en-US" altLang="ko-KR" sz="16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.</a:t>
            </a:r>
            <a:endParaRPr lang="en-KR" sz="16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8809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676400" y="330200"/>
            <a:ext cx="36086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300" dirty="0">
                <a:solidFill>
                  <a:schemeClr val="accent4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컨설팅의 기대효과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4"/>
                </a:solidFill>
              </a:rPr>
              <a:t>Part 3</a:t>
            </a:r>
            <a:endParaRPr lang="ko-KR" altLang="en-US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내부 표준 단어로 스탬프 로열티 무료 사진, 그림, 이미지 그리고 스톡포토그래피. Image 31777563.">
            <a:extLst>
              <a:ext uri="{FF2B5EF4-FFF2-40B4-BE49-F238E27FC236}">
                <a16:creationId xmlns:a16="http://schemas.microsoft.com/office/drawing/2014/main" id="{5B89326E-4A5C-EB59-0D78-653A3CD4B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8919" y="1560924"/>
            <a:ext cx="3671870" cy="2833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DA166C-BA6F-F771-E0D3-C13F114A5A3C}"/>
              </a:ext>
            </a:extLst>
          </p:cNvPr>
          <p:cNvSpPr txBox="1"/>
          <p:nvPr/>
        </p:nvSpPr>
        <p:spPr>
          <a:xfrm>
            <a:off x="1168437" y="4612881"/>
            <a:ext cx="41128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아직 다가오는 양자시대를 대비하는 표준적인 대응책이 없기에 컨설팅의 결과를 더 정돈하고 정갈하여 표준으로 만드는 작업을 통해 조금 산업에 대해 배우고 표준으로 제정해 산업을 선도하는 효과를 누릴 수 있다</a:t>
            </a:r>
            <a:r>
              <a:rPr lang="en-US" altLang="ko-KR" sz="16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.</a:t>
            </a:r>
            <a:endParaRPr lang="en-KR" sz="16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</p:txBody>
      </p:sp>
      <p:pic>
        <p:nvPicPr>
          <p:cNvPr id="19" name="Graphic 18" descr="Business Growth with solid fill">
            <a:extLst>
              <a:ext uri="{FF2B5EF4-FFF2-40B4-BE49-F238E27FC236}">
                <a16:creationId xmlns:a16="http://schemas.microsoft.com/office/drawing/2014/main" id="{6F0C95D2-4729-D83C-9117-BCCFF571CE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8330" y="1560924"/>
            <a:ext cx="2833092" cy="283309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ED47341-6082-A119-1A45-1AC3606B2EF4}"/>
              </a:ext>
            </a:extLst>
          </p:cNvPr>
          <p:cNvSpPr txBox="1"/>
          <p:nvPr/>
        </p:nvSpPr>
        <p:spPr>
          <a:xfrm>
            <a:off x="7290298" y="4610261"/>
            <a:ext cx="3749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컨설팅 결과 및 중간 단계의 결과물들을 통해 해당 기술에 대해 보안 담당자들의 실력 증진과 다른 기술들에 대해 동일하게 적용해 대응 방법을 찾고 정의하는 능력을 증진시킬 수 있다</a:t>
            </a:r>
            <a:r>
              <a:rPr lang="en-US" altLang="ko-KR" sz="16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.</a:t>
            </a:r>
            <a:endParaRPr lang="en-KR" sz="16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097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 ExtraBold">
      <a:majorFont>
        <a:latin typeface="Montserrat Black"/>
        <a:ea typeface="Pretendard ExtraBold"/>
        <a:cs typeface=""/>
      </a:majorFont>
      <a:minorFont>
        <a:latin typeface="Montserrat SemiBol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</TotalTime>
  <Words>549</Words>
  <Application>Microsoft Macintosh PowerPoint</Application>
  <PresentationFormat>Widescreen</PresentationFormat>
  <Paragraphs>65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KoreanYNSJG3R</vt:lpstr>
      <vt:lpstr>BM JUA OTF</vt:lpstr>
      <vt:lpstr>Montserrat Black</vt:lpstr>
      <vt:lpstr>KoreanYNSJG5R</vt:lpstr>
      <vt:lpstr>Montserrat SemiBold</vt:lpstr>
      <vt:lpstr>KoreanYNSJG4R</vt:lpstr>
      <vt:lpstr>Calibri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Yu Saebyeol</dc:creator>
  <cp:keywords/>
  <dc:description/>
  <cp:lastModifiedBy>정경재</cp:lastModifiedBy>
  <cp:revision>121</cp:revision>
  <dcterms:created xsi:type="dcterms:W3CDTF">2021-10-22T06:13:27Z</dcterms:created>
  <dcterms:modified xsi:type="dcterms:W3CDTF">2022-07-17T12:08:32Z</dcterms:modified>
  <cp:category/>
</cp:coreProperties>
</file>

<file path=docProps/thumbnail.jpeg>
</file>